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93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ITP" initials="I" lastIdx="2" clrIdx="0">
    <p:extLst>
      <p:ext uri="{19B8F6BF-5375-455C-9EA6-DF929625EA0E}">
        <p15:presenceInfo xmlns:p15="http://schemas.microsoft.com/office/powerpoint/2012/main" userId="II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624" autoAdjust="0"/>
    <p:restoredTop sz="86433" autoAdjust="0"/>
  </p:normalViewPr>
  <p:slideViewPr>
    <p:cSldViewPr snapToGrid="0">
      <p:cViewPr varScale="1">
        <p:scale>
          <a:sx n="118" d="100"/>
          <a:sy n="118" d="100"/>
        </p:scale>
        <p:origin x="1454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B69C1-C164-47F8-A615-05D9C1EBE5D1}" type="datetimeFigureOut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B59EE-F055-476B-AC19-B0733B4ECF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044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BAF5-AC92-451C-A95D-6D90D4C95B0D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095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B21555-CF12-4776-97B5-DE4975895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46186CB-5444-4BF3-8D6F-B3CA9546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ABE3EE-5040-4BC6-A485-A1E07E00F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8B9-C9D3-4EEC-ACBB-A2DFA92A8940}" type="datetimeFigureOut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D1D9D0-0338-44D3-BCB5-7B58CB82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A3AF66-1E2F-4E0A-B7FB-E9CF756D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AA5-D37E-4D65-B3D8-CF2506433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58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A84CAF-3083-4E5B-96E6-E57F1E24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7157D8A-78BB-49CA-9A47-261CE5557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64DB07-4EB6-48D2-A1EC-CD6DD734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8B9-C9D3-4EEC-ACBB-A2DFA92A8940}" type="datetimeFigureOut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DB016E-D3A6-4A9F-9ACD-E2A84ABA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4061B4-CB65-424E-9E89-119A352F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AA5-D37E-4D65-B3D8-CF2506433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69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1BF2D5B-A059-41D9-8F66-DACD50191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C808C3F-C0BC-4155-9AA8-B0E21C6ED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15BE-15B1-487F-BA5C-72FA83D2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8B9-C9D3-4EEC-ACBB-A2DFA92A8940}" type="datetimeFigureOut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1C3B27-1B76-4A48-8B0C-D787B7B4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C3A870-315A-4FF4-A986-E9C4E42D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AA5-D37E-4D65-B3D8-CF2506433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53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7FA6675-4D65-4CDF-A50E-E61007732E11}"/>
              </a:ext>
            </a:extLst>
          </p:cNvPr>
          <p:cNvCxnSpPr>
            <a:cxnSpLocks/>
          </p:cNvCxnSpPr>
          <p:nvPr userDrawn="1"/>
        </p:nvCxnSpPr>
        <p:spPr>
          <a:xfrm>
            <a:off x="1352063" y="1001182"/>
            <a:ext cx="1032377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11403AC-CF62-47A6-8147-67C8C3DA66AB}"/>
              </a:ext>
            </a:extLst>
          </p:cNvPr>
          <p:cNvSpPr/>
          <p:nvPr userDrawn="1"/>
        </p:nvSpPr>
        <p:spPr>
          <a:xfrm flipV="1">
            <a:off x="-739" y="6803230"/>
            <a:ext cx="12193477" cy="5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 dirty="0">
              <a:ea typeface="KoPub돋움체 Medium" panose="02020603020101020101" pitchFamily="18" charset="-127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4ABEE684-A9AF-4820-8634-611B0D49B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257" y="575502"/>
            <a:ext cx="1891324" cy="273023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D446FFBA-A32D-45C0-91F4-EDFD5F087C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r="18528" b="7211"/>
          <a:stretch>
            <a:fillRect/>
          </a:stretch>
        </p:blipFill>
        <p:spPr>
          <a:xfrm>
            <a:off x="560364" y="3"/>
            <a:ext cx="734892" cy="1001185"/>
          </a:xfrm>
          <a:custGeom>
            <a:avLst/>
            <a:gdLst>
              <a:gd name="connsiteX0" fmla="*/ 0 w 597100"/>
              <a:gd name="connsiteY0" fmla="*/ 0 h 1001185"/>
              <a:gd name="connsiteX1" fmla="*/ 597100 w 597100"/>
              <a:gd name="connsiteY1" fmla="*/ 0 h 1001185"/>
              <a:gd name="connsiteX2" fmla="*/ 597100 w 597100"/>
              <a:gd name="connsiteY2" fmla="*/ 1001185 h 1001185"/>
              <a:gd name="connsiteX3" fmla="*/ 88747 w 597100"/>
              <a:gd name="connsiteY3" fmla="*/ 1001185 h 1001185"/>
              <a:gd name="connsiteX4" fmla="*/ 0 w 597100"/>
              <a:gd name="connsiteY4" fmla="*/ 912438 h 100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100" h="1001185">
                <a:moveTo>
                  <a:pt x="0" y="0"/>
                </a:moveTo>
                <a:lnTo>
                  <a:pt x="597100" y="0"/>
                </a:lnTo>
                <a:lnTo>
                  <a:pt x="597100" y="1001185"/>
                </a:lnTo>
                <a:lnTo>
                  <a:pt x="88747" y="1001185"/>
                </a:lnTo>
                <a:cubicBezTo>
                  <a:pt x="39733" y="1001185"/>
                  <a:pt x="0" y="961452"/>
                  <a:pt x="0" y="91243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8212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822">
          <p15:clr>
            <a:srgbClr val="FBAE40"/>
          </p15:clr>
        </p15:guide>
        <p15:guide id="3" orient="horz" pos="4020">
          <p15:clr>
            <a:srgbClr val="FBAE40"/>
          </p15:clr>
        </p15:guide>
        <p15:guide id="4" pos="3840">
          <p15:clr>
            <a:srgbClr val="FBAE40"/>
          </p15:clr>
        </p15:guide>
        <p15:guide id="5" pos="351">
          <p15:clr>
            <a:srgbClr val="FBAE40"/>
          </p15:clr>
        </p15:guide>
        <p15:guide id="6" pos="73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DF0B2A-51FB-4094-B0AD-0D930F9C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B8D89E-4C11-4457-80AD-958772404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92B016-00B7-45AD-B691-778F7928C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8B9-C9D3-4EEC-ACBB-A2DFA92A8940}" type="datetimeFigureOut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AD290C-B0DE-4B3B-B35F-36E49215B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A71F2D-83EF-4AD4-A48B-B2E35644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AA5-D37E-4D65-B3D8-CF2506433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266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B6F55-C6C1-4288-A160-0F2D9B73F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9CD240-D652-4B41-BDD3-DA02EE704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7A66B7-84AF-498E-BB43-2F6335F8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8B9-C9D3-4EEC-ACBB-A2DFA92A8940}" type="datetimeFigureOut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C5DA71-0CDE-4CCC-AC10-043B4536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B5FA9C-BEAC-4487-923D-6561D0F2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AA5-D37E-4D65-B3D8-CF2506433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A14F98-1ACB-4246-B0E8-2E87C3AC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EF5752-5E51-4644-8D50-899DF3B1D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9F7240B-1F24-4573-B572-23BE5BEB0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C77466-2D2A-466B-AAF3-2588DACA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8B9-C9D3-4EEC-ACBB-A2DFA92A8940}" type="datetimeFigureOut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B1F1C3-8C41-40EE-AE4B-D603176A2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6A6248-9F45-4A7C-8043-94F78C8C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AA5-D37E-4D65-B3D8-CF2506433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24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413A5A-C6AD-4309-AD11-5C603056D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C4A5B45-B14C-49D6-990A-E763E61CA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5B08D76-6EAE-4E2D-B9DE-FF3E4B3E9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25FC164-A9CD-474C-B74E-76651E99F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CF8CACC-E09F-49FC-AEEA-4D8B14B1FD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7200E0E-4441-484C-9CD2-A8C43B54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8B9-C9D3-4EEC-ACBB-A2DFA92A8940}" type="datetimeFigureOut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EAC58BF-D3E0-4EC8-9BA8-41D18E2E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9D6AA71-B22F-4D9B-9630-E1CD33B9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AA5-D37E-4D65-B3D8-CF2506433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32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C171FF-F9DE-48C6-80C6-7C752213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5EC3B81-C198-4E2C-8EEA-78E75021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8B9-C9D3-4EEC-ACBB-A2DFA92A8940}" type="datetimeFigureOut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C3A28D4-7CEF-4436-A364-CDFD15E79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07CEFFA-DCAB-4E8C-BA0B-FE91C390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AA5-D37E-4D65-B3D8-CF2506433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958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1F2FD89-DC21-4548-BF23-AB924D4B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8B9-C9D3-4EEC-ACBB-A2DFA92A8940}" type="datetimeFigureOut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E65933A-3303-45DA-B131-1B4BD637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81F097-CDFF-400B-8A29-1F486494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AA5-D37E-4D65-B3D8-CF2506433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10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93A10F-F57B-4FDF-864C-DC8A50A0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297FB5-32A8-4E37-8679-8E30491E4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3B469CE-8E1E-4229-87AA-2CAA5814D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86585F-B3A7-42D5-B543-4CBCC4CB7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8B9-C9D3-4EEC-ACBB-A2DFA92A8940}" type="datetimeFigureOut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7E6D50D-120D-4C66-B986-7167A68A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AFA50F-8F23-4059-84EB-7C2B8B54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AA5-D37E-4D65-B3D8-CF2506433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52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9AA960-16A7-4D37-9B9F-8C0B92A6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6A7042F-E46C-4C50-9854-85FA5F076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7BA516F-A523-4FC2-A5C4-430637CDD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EAA2524-3236-4A33-949A-CAE7672B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8B9-C9D3-4EEC-ACBB-A2DFA92A8940}" type="datetimeFigureOut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B25E309-1520-4867-98B0-F5DF3987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59416D-7151-4A89-BE0E-3712F96F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4AA5-D37E-4D65-B3D8-CF2506433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29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12AB66F-2F5B-4A85-B5B9-A2D5BE16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8B94990-66F9-48AD-949F-82527C6C7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FFDAD1-01A7-42D5-B2CB-9BF6B72F9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D88B9-C9D3-4EEC-ACBB-A2DFA92A8940}" type="datetimeFigureOut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D362A7-3E9D-4269-A36B-542252D33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275F10-EFEC-4268-801D-40D7B4A9E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44AA5-D37E-4D65-B3D8-CF2506433E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15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hyperlink" Target="http://ai-champion.or.kr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:a16="http://schemas.microsoft.com/office/drawing/2014/main" id="{3CED7EDF-F488-4DA9-AC7C-075B469B53C3}"/>
              </a:ext>
            </a:extLst>
          </p:cNvPr>
          <p:cNvSpPr txBox="1"/>
          <p:nvPr/>
        </p:nvSpPr>
        <p:spPr>
          <a:xfrm>
            <a:off x="1223138" y="1064824"/>
            <a:ext cx="9961161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108000" tIns="0" rIns="108000" bIns="0" rtlCol="0" anchor="ctr" anchorCtr="0">
            <a:spAutoFit/>
          </a:bodyPr>
          <a:lstStyle>
            <a:defPPr>
              <a:defRPr lang="ko-KR"/>
            </a:defPPr>
            <a:lvl1pPr>
              <a:defRPr sz="210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Arial" panose="020B0604020202020204" pitchFamily="34" charset="0"/>
              </a:defRPr>
            </a:lvl1pPr>
          </a:lstStyle>
          <a:p>
            <a:pPr algn="dist"/>
            <a:r>
              <a:rPr lang="ko-KR" altLang="en-US" sz="3200" b="1" spc="-150" dirty="0">
                <a:ln w="3175">
                  <a:solidFill>
                    <a:schemeClr val="tx1">
                      <a:alpha val="0"/>
                    </a:schemeClr>
                  </a:solidFill>
                </a:ln>
                <a:latin typeface="에스코어 드림 5 Medium" pitchFamily="34" charset="-127"/>
                <a:ea typeface="에스코어 드림 5 Medium" pitchFamily="34" charset="-127"/>
              </a:rPr>
              <a:t>인공지능 인재들의 </a:t>
            </a:r>
            <a:r>
              <a:rPr lang="ko-KR" altLang="en-US" sz="3200" b="1" spc="-150" dirty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rgbClr val="0068BD"/>
                </a:solidFill>
                <a:latin typeface="에스코어 드림 5 Medium" pitchFamily="34" charset="-127"/>
                <a:ea typeface="에스코어 드림 7 ExtraBold" pitchFamily="34" charset="-127"/>
              </a:rPr>
              <a:t>연구개발</a:t>
            </a:r>
            <a:r>
              <a:rPr lang="ko-KR" altLang="en-US" sz="3200" b="1" spc="-150" dirty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rgbClr val="0068BD"/>
                </a:solidFill>
                <a:latin typeface="에스코어 드림 7 ExtraBold" pitchFamily="34" charset="-127"/>
                <a:ea typeface="에스코어 드림 5 Medium" pitchFamily="34" charset="-127"/>
              </a:rPr>
              <a:t> </a:t>
            </a:r>
            <a:r>
              <a:rPr lang="ko-KR" altLang="en-US" sz="3200" b="1" spc="-150" dirty="0">
                <a:ln w="3175">
                  <a:solidFill>
                    <a:schemeClr val="tx1">
                      <a:alpha val="0"/>
                    </a:schemeClr>
                  </a:solidFill>
                </a:ln>
                <a:latin typeface="에스코어 드림 5 Medium" pitchFamily="34" charset="-127"/>
                <a:ea typeface="에스코어 드림 5 Medium" pitchFamily="34" charset="-127"/>
              </a:rPr>
              <a:t>서바이벌</a:t>
            </a:r>
            <a:r>
              <a:rPr lang="en-US" altLang="ko-KR" sz="3200" b="1" spc="-150" dirty="0">
                <a:ln w="3175">
                  <a:solidFill>
                    <a:schemeClr val="tx1">
                      <a:alpha val="0"/>
                    </a:schemeClr>
                  </a:solidFill>
                </a:ln>
                <a:latin typeface="에스코어 드림 5 Medium" pitchFamily="34" charset="-127"/>
                <a:ea typeface="에스코어 드림 5 Medium" pitchFamily="34" charset="-127"/>
              </a:rPr>
              <a:t> “</a:t>
            </a:r>
            <a:r>
              <a:rPr lang="en-US" altLang="ko-KR" sz="3200" b="1" spc="-150" dirty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latin typeface="에스코어 드림 5 Medium" pitchFamily="34" charset="-127"/>
                <a:ea typeface="에스코어 드림 5 Medium" pitchFamily="34" charset="-127"/>
              </a:rPr>
              <a:t>AI CHAMPION”</a:t>
            </a:r>
          </a:p>
        </p:txBody>
      </p:sp>
      <p:pic>
        <p:nvPicPr>
          <p:cNvPr id="130" name="Picture 3" descr="C:\Users\Administrator\Desktop\ㅎㅈㄱ.png">
            <a:extLst>
              <a:ext uri="{FF2B5EF4-FFF2-40B4-BE49-F238E27FC236}">
                <a16:creationId xmlns:a16="http://schemas.microsoft.com/office/drawing/2014/main" id="{E14B82CE-E67C-41E1-9B5A-B9C686915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27796"/>
            <a:ext cx="12192000" cy="164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직사각형 111"/>
          <p:cNvSpPr/>
          <p:nvPr/>
        </p:nvSpPr>
        <p:spPr>
          <a:xfrm>
            <a:off x="7448532" y="1865423"/>
            <a:ext cx="4058336" cy="47667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rgbClr val="677E9D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사각형 110"/>
          <p:cNvSpPr/>
          <p:nvPr/>
        </p:nvSpPr>
        <p:spPr>
          <a:xfrm>
            <a:off x="813246" y="1865422"/>
            <a:ext cx="6371539" cy="4482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rgbClr val="677E9D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F7E324-45D3-4BC1-A569-A5D4173C8F11}"/>
              </a:ext>
            </a:extLst>
          </p:cNvPr>
          <p:cNvSpPr txBox="1"/>
          <p:nvPr/>
        </p:nvSpPr>
        <p:spPr>
          <a:xfrm>
            <a:off x="666575" y="465787"/>
            <a:ext cx="5565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914423"/>
            <a:r>
              <a:rPr lang="en-US" altLang="ko-KR" sz="26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0</a:t>
            </a:r>
            <a:r>
              <a:rPr lang="en-US" altLang="ko-KR" sz="2600" b="1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1</a:t>
            </a:r>
            <a:endParaRPr lang="ko-KR" altLang="en-US" sz="2600" b="1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882B58B-CC3F-425A-B1CF-96E82A34E247}"/>
              </a:ext>
            </a:extLst>
          </p:cNvPr>
          <p:cNvSpPr txBox="1"/>
          <p:nvPr/>
        </p:nvSpPr>
        <p:spPr>
          <a:xfrm>
            <a:off x="1351221" y="509106"/>
            <a:ext cx="643524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en-US" altLang="ko-KR" sz="2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Arial" panose="020B0604020202020204" pitchFamily="34" charset="0"/>
              </a:rPr>
              <a:t>2025</a:t>
            </a:r>
            <a:r>
              <a:rPr lang="ko-KR" altLang="en-US" sz="2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Arial" panose="020B0604020202020204" pitchFamily="34" charset="0"/>
              </a:rPr>
              <a:t>년도 인공지능 챔피언</a:t>
            </a:r>
            <a:r>
              <a:rPr lang="en-US" altLang="ko-KR" sz="2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Arial" panose="020B0604020202020204" pitchFamily="34" charset="0"/>
              </a:rPr>
              <a:t>(AI Champion) </a:t>
            </a:r>
            <a:r>
              <a:rPr lang="ko-KR" altLang="en-US" sz="21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cs typeface="Arial" panose="020B0604020202020204" pitchFamily="34" charset="0"/>
              </a:rPr>
              <a:t>대회 공고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39D7623-9886-4A2F-99ED-BDDB9E10FD96}"/>
              </a:ext>
            </a:extLst>
          </p:cNvPr>
          <p:cNvSpPr txBox="1"/>
          <p:nvPr/>
        </p:nvSpPr>
        <p:spPr>
          <a:xfrm>
            <a:off x="2087488" y="5248151"/>
            <a:ext cx="960520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685800" eaLnBrk="0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200" b="1" spc="-70" dirty="0">
                <a:ln w="9525">
                  <a:solidFill>
                    <a:srgbClr val="263E37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cs"/>
              </a:rPr>
              <a:t>사전 서류 심사</a:t>
            </a:r>
            <a:endParaRPr kumimoji="1" lang="en-US" altLang="ko-KR" sz="1200" b="1" spc="-70" dirty="0">
              <a:ln w="9525">
                <a:solidFill>
                  <a:srgbClr val="263E37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2F54076-D8C5-4E15-8509-1287C9592E96}"/>
              </a:ext>
            </a:extLst>
          </p:cNvPr>
          <p:cNvSpPr txBox="1"/>
          <p:nvPr/>
        </p:nvSpPr>
        <p:spPr>
          <a:xfrm>
            <a:off x="3976548" y="5248151"/>
            <a:ext cx="625171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685800" eaLnBrk="0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200" b="1" spc="-70" dirty="0">
                <a:ln w="9525">
                  <a:solidFill>
                    <a:srgbClr val="263E37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중간 심사</a:t>
            </a:r>
            <a:endParaRPr kumimoji="1" lang="en-US" altLang="ko-KR" sz="1200" b="1" spc="-70" dirty="0">
              <a:ln w="9525">
                <a:solidFill>
                  <a:srgbClr val="263E37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C80D310-52E9-4D2F-9934-99E7CDB8545D}"/>
              </a:ext>
            </a:extLst>
          </p:cNvPr>
          <p:cNvSpPr txBox="1"/>
          <p:nvPr/>
        </p:nvSpPr>
        <p:spPr>
          <a:xfrm>
            <a:off x="5549084" y="5261216"/>
            <a:ext cx="625171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685800" eaLnBrk="0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200" b="1" spc="-70" dirty="0">
                <a:ln w="9525">
                  <a:solidFill>
                    <a:srgbClr val="263E37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cs"/>
              </a:rPr>
              <a:t>대회 심사</a:t>
            </a:r>
            <a:endParaRPr kumimoji="1" lang="en-US" altLang="ko-KR" sz="1200" b="1" spc="-70" dirty="0">
              <a:ln w="9525">
                <a:solidFill>
                  <a:srgbClr val="263E37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D412FBA8-4BA6-4A14-9117-886867E2C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981969" cy="98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7913A9E-7071-4311-A598-2281A1A17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643" y="1751271"/>
            <a:ext cx="3530843" cy="46343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09B42C35-3CC3-458A-A6F4-494832AA7C9D}"/>
              </a:ext>
            </a:extLst>
          </p:cNvPr>
          <p:cNvSpPr/>
          <p:nvPr/>
        </p:nvSpPr>
        <p:spPr>
          <a:xfrm>
            <a:off x="813246" y="1864123"/>
            <a:ext cx="6371539" cy="316225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rgbClr val="7030A0"/>
            </a:solidFill>
          </a:ln>
          <a:effectLst>
            <a:innerShdw blurRad="88900">
              <a:srgbClr val="00B7BD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just" fontAlgn="base">
              <a:lnSpc>
                <a:spcPct val="130000"/>
              </a:lnSpc>
            </a:pPr>
            <a:r>
              <a:rPr lang="ko-KR" altLang="en-US" sz="1200" kern="0" spc="0" dirty="0">
                <a:solidFill>
                  <a:schemeClr val="tx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1200" kern="0" spc="0" dirty="0">
              <a:solidFill>
                <a:schemeClr val="tx1"/>
              </a:solidFill>
              <a:effectLst/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just" fontAlgn="base">
              <a:lnSpc>
                <a:spcPct val="130000"/>
              </a:lnSpc>
            </a:pPr>
            <a:r>
              <a:rPr lang="en-US" altLang="ko-KR" sz="1200" kern="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1200" kern="0" spc="0" dirty="0" err="1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ㅇ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대  회  명</a:t>
            </a:r>
            <a:r>
              <a:rPr lang="en-US" altLang="ko-KR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2025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인공지능 챔피언</a:t>
            </a:r>
            <a:r>
              <a:rPr lang="en-US" altLang="ko-KR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(AI Champion) 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대회</a:t>
            </a:r>
          </a:p>
          <a:p>
            <a:pPr algn="just" fontAlgn="base">
              <a:lnSpc>
                <a:spcPct val="130000"/>
              </a:lnSpc>
            </a:pP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1200" kern="0" spc="0" dirty="0" err="1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ㅇ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대회기간</a:t>
            </a:r>
            <a:r>
              <a:rPr lang="en-US" altLang="ko-KR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2025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</a:t>
            </a:r>
            <a:r>
              <a:rPr lang="en-US" altLang="ko-KR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7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월 ∼ </a:t>
            </a:r>
            <a:r>
              <a:rPr lang="en-US" altLang="ko-KR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11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월</a:t>
            </a:r>
          </a:p>
          <a:p>
            <a:pPr marL="288290" indent="-288290" algn="just" fontAlgn="base">
              <a:lnSpc>
                <a:spcPct val="130000"/>
              </a:lnSpc>
            </a:pP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1200" kern="0" spc="0" dirty="0" err="1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ㅇ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도전주제</a:t>
            </a:r>
            <a:r>
              <a:rPr lang="en-US" altLang="ko-KR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인공지능 전 분야에 걸쳐 도전적인 문제를 고안하여 파급력 있는 혁신적 해법을</a:t>
            </a:r>
            <a:endParaRPr lang="en-US" altLang="ko-KR" sz="1200" kern="0" spc="0" dirty="0">
              <a:solidFill>
                <a:schemeClr val="bg1"/>
              </a:solidFill>
              <a:effectLst/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288290" indent="-288290" algn="just" fontAlgn="base">
              <a:lnSpc>
                <a:spcPct val="130000"/>
              </a:lnSpc>
            </a:pPr>
            <a:r>
              <a:rPr lang="en-US" altLang="ko-KR" sz="1200" kern="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                 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창출할 수 있는 인공지능</a:t>
            </a:r>
            <a:r>
              <a:rPr lang="en-US" altLang="ko-KR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(AI) 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분야 자유주제</a:t>
            </a:r>
          </a:p>
          <a:p>
            <a:pPr marL="320040" indent="-320040" algn="just" fontAlgn="base">
              <a:lnSpc>
                <a:spcPct val="130000"/>
              </a:lnSpc>
            </a:pP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1200" kern="0" spc="0" dirty="0" err="1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ㅇ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참가대상</a:t>
            </a:r>
            <a:r>
              <a:rPr lang="en-US" altLang="ko-KR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대학</a:t>
            </a:r>
            <a:r>
              <a:rPr lang="en-US" altLang="ko-KR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원</a:t>
            </a:r>
            <a:r>
              <a:rPr lang="en-US" altLang="ko-KR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생</a:t>
            </a:r>
            <a:r>
              <a:rPr lang="en-US" altLang="ko-KR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일반인</a:t>
            </a:r>
            <a:r>
              <a:rPr lang="en-US" altLang="ko-KR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기업</a:t>
            </a:r>
            <a:r>
              <a:rPr lang="en-US" altLang="ko-KR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연구기관</a:t>
            </a:r>
            <a:r>
              <a:rPr lang="en-US" altLang="ko-KR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대학</a:t>
            </a:r>
            <a:r>
              <a:rPr lang="en-US" altLang="ko-KR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산</a:t>
            </a:r>
            <a:r>
              <a:rPr lang="en-US" altLang="ko-KR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·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학</a:t>
            </a:r>
            <a:r>
              <a:rPr lang="en-US" altLang="ko-KR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·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 컨소시엄 등 국내</a:t>
            </a:r>
            <a:r>
              <a:rPr lang="en-US" altLang="ko-KR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·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외 인공지능에</a:t>
            </a:r>
            <a:endParaRPr lang="en-US" altLang="ko-KR" sz="1200" kern="0" spc="0" dirty="0">
              <a:solidFill>
                <a:schemeClr val="bg1"/>
              </a:solidFill>
              <a:effectLst/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320040" indent="-320040" algn="just" fontAlgn="base">
              <a:lnSpc>
                <a:spcPct val="130000"/>
              </a:lnSpc>
            </a:pPr>
            <a:r>
              <a:rPr lang="en-US" altLang="ko-KR" sz="1200" kern="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                  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관심 있는 연구팀 누구나 참여 가능</a:t>
            </a:r>
          </a:p>
          <a:p>
            <a:pPr marL="591820" indent="-591820" algn="just" fontAlgn="base">
              <a:lnSpc>
                <a:spcPct val="130000"/>
              </a:lnSpc>
            </a:pPr>
            <a:r>
              <a:rPr lang="en-US" altLang="ko-KR" sz="8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      ※ </a:t>
            </a:r>
            <a:r>
              <a:rPr lang="ko-KR" altLang="en-US" sz="8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외국 소재의 기업</a:t>
            </a:r>
            <a:r>
              <a:rPr lang="en-US" altLang="ko-KR" sz="8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·</a:t>
            </a:r>
            <a:r>
              <a:rPr lang="ko-KR" altLang="en-US" sz="8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대학</a:t>
            </a:r>
            <a:r>
              <a:rPr lang="en-US" altLang="ko-KR" sz="8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·</a:t>
            </a:r>
            <a:r>
              <a:rPr lang="ko-KR" altLang="en-US" sz="8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연구소</a:t>
            </a:r>
            <a:r>
              <a:rPr lang="en-US" altLang="ko-KR" sz="8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8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재외국민 및 외국인 등을 연구팀에 포함 가능하되</a:t>
            </a:r>
            <a:r>
              <a:rPr lang="en-US" altLang="ko-KR" sz="8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8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후속연구 지원 시 관련 규정에 따른 적정 요건 충족 필요</a:t>
            </a:r>
          </a:p>
          <a:p>
            <a:pPr algn="just" fontAlgn="base">
              <a:lnSpc>
                <a:spcPct val="130000"/>
              </a:lnSpc>
            </a:pP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1200" kern="0" spc="0" dirty="0" err="1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ㅇ</a:t>
            </a:r>
            <a:r>
              <a:rPr lang="ko-KR" altLang="en-US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참가신청</a:t>
            </a:r>
            <a:r>
              <a:rPr lang="en-US" altLang="ko-KR" sz="1200" kern="0" spc="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en-US" altLang="ko-KR" sz="1200" u="sng" kern="0" spc="-8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2025</a:t>
            </a:r>
            <a:r>
              <a:rPr lang="ko-KR" altLang="en-US" sz="1200" u="sng" kern="0" spc="-8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</a:t>
            </a:r>
            <a:r>
              <a:rPr lang="en-US" altLang="ko-KR" sz="1200" u="sng" kern="0" spc="-8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7</a:t>
            </a:r>
            <a:r>
              <a:rPr lang="ko-KR" altLang="en-US" sz="1200" u="sng" kern="0" spc="-8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월 </a:t>
            </a:r>
            <a:r>
              <a:rPr lang="en-US" altLang="ko-KR" sz="1200" u="sng" kern="0" spc="-8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r>
              <a:rPr lang="ko-KR" altLang="en-US" sz="1200" u="sng" kern="0" spc="-8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</a:t>
            </a:r>
            <a:r>
              <a:rPr lang="en-US" altLang="ko-KR" sz="1200" u="sng" kern="0" spc="-8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1200" u="sng" kern="0" spc="-8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화</a:t>
            </a:r>
            <a:r>
              <a:rPr lang="en-US" altLang="ko-KR" sz="1200" u="sng" kern="0" spc="-8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 11:00 ~ 7</a:t>
            </a:r>
            <a:r>
              <a:rPr lang="ko-KR" altLang="en-US" sz="1200" u="sng" kern="0" spc="-8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월 </a:t>
            </a:r>
            <a:r>
              <a:rPr lang="en-US" altLang="ko-KR" sz="1200" u="sng" kern="0" spc="-8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23</a:t>
            </a:r>
            <a:r>
              <a:rPr lang="ko-KR" altLang="en-US" sz="1200" u="sng" kern="0" spc="-8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</a:t>
            </a:r>
            <a:r>
              <a:rPr lang="en-US" altLang="ko-KR" sz="1200" u="sng" kern="0" spc="-8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1200" u="sng" kern="0" spc="-8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수</a:t>
            </a:r>
            <a:r>
              <a:rPr lang="en-US" altLang="ko-KR" sz="1200" u="sng" kern="0" spc="-8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 17:00 </a:t>
            </a:r>
            <a:r>
              <a:rPr lang="ko-KR" altLang="en-US" sz="1200" u="sng" kern="0" spc="-80" dirty="0">
                <a:solidFill>
                  <a:schemeClr val="bg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까지</a:t>
            </a:r>
            <a:endParaRPr lang="en-US" altLang="ko-KR" sz="1200" u="sng" kern="0" spc="-80" dirty="0">
              <a:solidFill>
                <a:schemeClr val="bg1"/>
              </a:solidFill>
              <a:effectLst/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fontAlgn="base"/>
            <a:r>
              <a:rPr lang="ko-KR" altLang="en-US" sz="1200" u="sng" kern="0" spc="-8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1200" u="sng" kern="0" spc="-80" dirty="0" err="1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ㅇ</a:t>
            </a:r>
            <a:r>
              <a:rPr lang="ko-KR" altLang="en-US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1200" dirty="0" err="1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참가팀</a:t>
            </a:r>
            <a:r>
              <a:rPr lang="ko-KR" altLang="en-US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특전</a:t>
            </a:r>
            <a:r>
              <a:rPr lang="en-US" altLang="ko-KR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심사를 통해 최대 </a:t>
            </a:r>
            <a:r>
              <a:rPr lang="en-US" altLang="ko-KR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100</a:t>
            </a:r>
            <a:r>
              <a:rPr lang="ko-KR" altLang="en-US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개 팀에 자율 선행연구 지원 </a:t>
            </a:r>
            <a:r>
              <a:rPr lang="en-US" altLang="ko-KR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</a:t>
            </a:r>
            <a:r>
              <a:rPr lang="en-US" altLang="ko-KR" sz="8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※ </a:t>
            </a:r>
            <a:r>
              <a:rPr lang="ko-KR" altLang="en-US" sz="8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심사 및 선행연구 지원 내용은 추후 공고</a:t>
            </a:r>
          </a:p>
          <a:p>
            <a:pPr fontAlgn="base"/>
            <a:r>
              <a:rPr lang="ko-KR" altLang="en-US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1200" dirty="0" err="1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ㅇ</a:t>
            </a:r>
            <a:r>
              <a:rPr lang="ko-KR" altLang="en-US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1200" dirty="0" err="1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우수팀</a:t>
            </a:r>
            <a:r>
              <a:rPr lang="ko-KR" altLang="en-US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특전</a:t>
            </a:r>
            <a:r>
              <a:rPr lang="en-US" altLang="ko-KR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인공지능 분야 후속연구를 추진할 수 있도록 국가연구개발사업의 </a:t>
            </a:r>
            <a:r>
              <a:rPr lang="en-US" altLang="ko-KR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R&amp;D </a:t>
            </a:r>
            <a:r>
              <a:rPr lang="ko-KR" altLang="en-US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과제 지원</a:t>
            </a:r>
            <a:endParaRPr lang="en-US" altLang="ko-KR" sz="12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fontAlgn="base"/>
            <a:r>
              <a:rPr lang="en-US" altLang="ko-KR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                       </a:t>
            </a:r>
            <a:r>
              <a:rPr lang="ko-KR" altLang="en-US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대상으로 선정하여 지원</a:t>
            </a:r>
          </a:p>
          <a:p>
            <a:pPr fontAlgn="base"/>
            <a:r>
              <a:rPr lang="en-US" altLang="ko-KR" sz="9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    </a:t>
            </a:r>
            <a:r>
              <a:rPr lang="en-US" altLang="ko-KR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※ </a:t>
            </a:r>
            <a:r>
              <a:rPr lang="ko-KR" altLang="en-US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최대 </a:t>
            </a:r>
            <a:r>
              <a:rPr lang="en-US" altLang="ko-KR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60</a:t>
            </a:r>
            <a:r>
              <a:rPr lang="ko-KR" altLang="en-US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억원 이내로 후속연구 지원 예정</a:t>
            </a:r>
            <a:r>
              <a:rPr lang="en-US" altLang="ko-KR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세부 사항은 추후 공고</a:t>
            </a:r>
            <a:endParaRPr lang="en-US" altLang="ko-KR" sz="12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AAB351A8-91D2-4AC2-82D3-67D52ADFE247}"/>
              </a:ext>
            </a:extLst>
          </p:cNvPr>
          <p:cNvSpPr/>
          <p:nvPr/>
        </p:nvSpPr>
        <p:spPr>
          <a:xfrm>
            <a:off x="3225860" y="5252254"/>
            <a:ext cx="535781" cy="18466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484EAD23-FB78-4467-80C8-A594F7EF359A}"/>
              </a:ext>
            </a:extLst>
          </p:cNvPr>
          <p:cNvGrpSpPr/>
          <p:nvPr/>
        </p:nvGrpSpPr>
        <p:grpSpPr>
          <a:xfrm>
            <a:off x="2097965" y="1725733"/>
            <a:ext cx="3530843" cy="431625"/>
            <a:chOff x="712633" y="1705288"/>
            <a:chExt cx="3694266" cy="476749"/>
          </a:xfrm>
          <a:solidFill>
            <a:schemeClr val="accent1">
              <a:lumMod val="50000"/>
            </a:schemeClr>
          </a:solidFill>
        </p:grpSpPr>
        <p:sp>
          <p:nvSpPr>
            <p:cNvPr id="66" name="자유형: 도형 212">
              <a:extLst>
                <a:ext uri="{FF2B5EF4-FFF2-40B4-BE49-F238E27FC236}">
                  <a16:creationId xmlns:a16="http://schemas.microsoft.com/office/drawing/2014/main" id="{A6DC6B07-E7CD-4279-B9C6-EC78793400D2}"/>
                </a:ext>
              </a:extLst>
            </p:cNvPr>
            <p:cNvSpPr/>
            <p:nvPr/>
          </p:nvSpPr>
          <p:spPr>
            <a:xfrm flipH="1">
              <a:off x="785812" y="1720371"/>
              <a:ext cx="3551084" cy="461666"/>
            </a:xfrm>
            <a:custGeom>
              <a:avLst/>
              <a:gdLst>
                <a:gd name="connsiteX0" fmla="*/ 3689022 w 3779786"/>
                <a:gd name="connsiteY0" fmla="*/ 0 h 721243"/>
                <a:gd name="connsiteX1" fmla="*/ 87562 w 3779786"/>
                <a:gd name="connsiteY1" fmla="*/ 0 h 721243"/>
                <a:gd name="connsiteX2" fmla="*/ 87562 w 3779786"/>
                <a:gd name="connsiteY2" fmla="*/ 1 h 721243"/>
                <a:gd name="connsiteX3" fmla="*/ 0 w 3779786"/>
                <a:gd name="connsiteY3" fmla="*/ 1 h 721243"/>
                <a:gd name="connsiteX4" fmla="*/ 0 w 3779786"/>
                <a:gd name="connsiteY4" fmla="*/ 114680 h 721243"/>
                <a:gd name="connsiteX5" fmla="*/ 87562 w 3779786"/>
                <a:gd name="connsiteY5" fmla="*/ 114680 h 721243"/>
                <a:gd name="connsiteX6" fmla="*/ 87562 w 3779786"/>
                <a:gd name="connsiteY6" fmla="*/ 497571 h 721243"/>
                <a:gd name="connsiteX7" fmla="*/ 311234 w 3779786"/>
                <a:gd name="connsiteY7" fmla="*/ 721243 h 721243"/>
                <a:gd name="connsiteX8" fmla="*/ 3465350 w 3779786"/>
                <a:gd name="connsiteY8" fmla="*/ 721243 h 721243"/>
                <a:gd name="connsiteX9" fmla="*/ 3689022 w 3779786"/>
                <a:gd name="connsiteY9" fmla="*/ 497571 h 721243"/>
                <a:gd name="connsiteX10" fmla="*/ 3689022 w 3779786"/>
                <a:gd name="connsiteY10" fmla="*/ 114680 h 721243"/>
                <a:gd name="connsiteX11" fmla="*/ 3779786 w 3779786"/>
                <a:gd name="connsiteY11" fmla="*/ 114680 h 721243"/>
                <a:gd name="connsiteX12" fmla="*/ 3779786 w 3779786"/>
                <a:gd name="connsiteY12" fmla="*/ 1 h 721243"/>
                <a:gd name="connsiteX13" fmla="*/ 3689022 w 3779786"/>
                <a:gd name="connsiteY13" fmla="*/ 1 h 7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79786" h="721243">
                  <a:moveTo>
                    <a:pt x="3689022" y="0"/>
                  </a:moveTo>
                  <a:lnTo>
                    <a:pt x="87562" y="0"/>
                  </a:lnTo>
                  <a:lnTo>
                    <a:pt x="87562" y="1"/>
                  </a:lnTo>
                  <a:lnTo>
                    <a:pt x="0" y="1"/>
                  </a:lnTo>
                  <a:lnTo>
                    <a:pt x="0" y="114680"/>
                  </a:lnTo>
                  <a:lnTo>
                    <a:pt x="87562" y="114680"/>
                  </a:lnTo>
                  <a:lnTo>
                    <a:pt x="87562" y="497571"/>
                  </a:lnTo>
                  <a:cubicBezTo>
                    <a:pt x="87562" y="621102"/>
                    <a:pt x="187703" y="721243"/>
                    <a:pt x="311234" y="721243"/>
                  </a:cubicBezTo>
                  <a:lnTo>
                    <a:pt x="3465350" y="721243"/>
                  </a:lnTo>
                  <a:cubicBezTo>
                    <a:pt x="3588881" y="721243"/>
                    <a:pt x="3689022" y="621102"/>
                    <a:pt x="3689022" y="497571"/>
                  </a:cubicBezTo>
                  <a:lnTo>
                    <a:pt x="3689022" y="114680"/>
                  </a:lnTo>
                  <a:lnTo>
                    <a:pt x="3779786" y="114680"/>
                  </a:lnTo>
                  <a:lnTo>
                    <a:pt x="3779786" y="1"/>
                  </a:lnTo>
                  <a:lnTo>
                    <a:pt x="3689022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3987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-6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67" name="자유형: 도형 213">
              <a:extLst>
                <a:ext uri="{FF2B5EF4-FFF2-40B4-BE49-F238E27FC236}">
                  <a16:creationId xmlns:a16="http://schemas.microsoft.com/office/drawing/2014/main" id="{4A15754E-3ECC-4801-86F8-07E341C3FBDE}"/>
                </a:ext>
              </a:extLst>
            </p:cNvPr>
            <p:cNvSpPr/>
            <p:nvPr/>
          </p:nvSpPr>
          <p:spPr>
            <a:xfrm flipH="1">
              <a:off x="828675" y="1705288"/>
              <a:ext cx="3470120" cy="421120"/>
            </a:xfrm>
            <a:custGeom>
              <a:avLst/>
              <a:gdLst>
                <a:gd name="connsiteX0" fmla="*/ 3689022 w 3779786"/>
                <a:gd name="connsiteY0" fmla="*/ 0 h 721243"/>
                <a:gd name="connsiteX1" fmla="*/ 87562 w 3779786"/>
                <a:gd name="connsiteY1" fmla="*/ 0 h 721243"/>
                <a:gd name="connsiteX2" fmla="*/ 87562 w 3779786"/>
                <a:gd name="connsiteY2" fmla="*/ 1 h 721243"/>
                <a:gd name="connsiteX3" fmla="*/ 0 w 3779786"/>
                <a:gd name="connsiteY3" fmla="*/ 1 h 721243"/>
                <a:gd name="connsiteX4" fmla="*/ 0 w 3779786"/>
                <a:gd name="connsiteY4" fmla="*/ 114680 h 721243"/>
                <a:gd name="connsiteX5" fmla="*/ 87562 w 3779786"/>
                <a:gd name="connsiteY5" fmla="*/ 114680 h 721243"/>
                <a:gd name="connsiteX6" fmla="*/ 87562 w 3779786"/>
                <a:gd name="connsiteY6" fmla="*/ 497571 h 721243"/>
                <a:gd name="connsiteX7" fmla="*/ 311234 w 3779786"/>
                <a:gd name="connsiteY7" fmla="*/ 721243 h 721243"/>
                <a:gd name="connsiteX8" fmla="*/ 3465350 w 3779786"/>
                <a:gd name="connsiteY8" fmla="*/ 721243 h 721243"/>
                <a:gd name="connsiteX9" fmla="*/ 3689022 w 3779786"/>
                <a:gd name="connsiteY9" fmla="*/ 497571 h 721243"/>
                <a:gd name="connsiteX10" fmla="*/ 3689022 w 3779786"/>
                <a:gd name="connsiteY10" fmla="*/ 114680 h 721243"/>
                <a:gd name="connsiteX11" fmla="*/ 3779786 w 3779786"/>
                <a:gd name="connsiteY11" fmla="*/ 114680 h 721243"/>
                <a:gd name="connsiteX12" fmla="*/ 3779786 w 3779786"/>
                <a:gd name="connsiteY12" fmla="*/ 1 h 721243"/>
                <a:gd name="connsiteX13" fmla="*/ 3689022 w 3779786"/>
                <a:gd name="connsiteY13" fmla="*/ 1 h 7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79786" h="721243">
                  <a:moveTo>
                    <a:pt x="3689022" y="0"/>
                  </a:moveTo>
                  <a:lnTo>
                    <a:pt x="87562" y="0"/>
                  </a:lnTo>
                  <a:lnTo>
                    <a:pt x="87562" y="1"/>
                  </a:lnTo>
                  <a:lnTo>
                    <a:pt x="0" y="1"/>
                  </a:lnTo>
                  <a:lnTo>
                    <a:pt x="0" y="114680"/>
                  </a:lnTo>
                  <a:lnTo>
                    <a:pt x="87562" y="114680"/>
                  </a:lnTo>
                  <a:lnTo>
                    <a:pt x="87562" y="497571"/>
                  </a:lnTo>
                  <a:cubicBezTo>
                    <a:pt x="87562" y="621102"/>
                    <a:pt x="187703" y="721243"/>
                    <a:pt x="311234" y="721243"/>
                  </a:cubicBezTo>
                  <a:lnTo>
                    <a:pt x="3465350" y="721243"/>
                  </a:lnTo>
                  <a:cubicBezTo>
                    <a:pt x="3588881" y="721243"/>
                    <a:pt x="3689022" y="621102"/>
                    <a:pt x="3689022" y="497571"/>
                  </a:cubicBezTo>
                  <a:lnTo>
                    <a:pt x="3689022" y="114680"/>
                  </a:lnTo>
                  <a:lnTo>
                    <a:pt x="3779786" y="114680"/>
                  </a:lnTo>
                  <a:lnTo>
                    <a:pt x="3779786" y="1"/>
                  </a:lnTo>
                  <a:lnTo>
                    <a:pt x="3689022" y="1"/>
                  </a:lnTo>
                  <a:close/>
                </a:path>
              </a:pathLst>
            </a:custGeom>
            <a:grpFill/>
            <a:ln w="6350">
              <a:gradFill>
                <a:gsLst>
                  <a:gs pos="11000">
                    <a:schemeClr val="bg1">
                      <a:alpha val="0"/>
                    </a:schemeClr>
                  </a:gs>
                  <a:gs pos="100000">
                    <a:schemeClr val="bg1">
                      <a:alpha val="6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-6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68" name="자유형 54">
              <a:extLst>
                <a:ext uri="{FF2B5EF4-FFF2-40B4-BE49-F238E27FC236}">
                  <a16:creationId xmlns:a16="http://schemas.microsoft.com/office/drawing/2014/main" id="{9676A364-0065-4937-AAB2-7C8EF7D32022}"/>
                </a:ext>
              </a:extLst>
            </p:cNvPr>
            <p:cNvSpPr/>
            <p:nvPr/>
          </p:nvSpPr>
          <p:spPr>
            <a:xfrm rot="5400000" flipH="1" flipV="1">
              <a:off x="735532" y="1697470"/>
              <a:ext cx="110570" cy="156368"/>
            </a:xfrm>
            <a:custGeom>
              <a:avLst/>
              <a:gdLst>
                <a:gd name="connsiteX0" fmla="*/ 25400 w 317500"/>
                <a:gd name="connsiteY0" fmla="*/ 0 h 584200"/>
                <a:gd name="connsiteX1" fmla="*/ 317500 w 317500"/>
                <a:gd name="connsiteY1" fmla="*/ 292100 h 584200"/>
                <a:gd name="connsiteX2" fmla="*/ 25400 w 317500"/>
                <a:gd name="connsiteY2" fmla="*/ 584200 h 584200"/>
                <a:gd name="connsiteX3" fmla="*/ 0 w 317500"/>
                <a:gd name="connsiteY3" fmla="*/ 581640 h 584200"/>
                <a:gd name="connsiteX4" fmla="*/ 0 w 317500"/>
                <a:gd name="connsiteY4" fmla="*/ 2561 h 58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00" h="584200">
                  <a:moveTo>
                    <a:pt x="25400" y="0"/>
                  </a:moveTo>
                  <a:cubicBezTo>
                    <a:pt x="186722" y="0"/>
                    <a:pt x="317500" y="130778"/>
                    <a:pt x="317500" y="292100"/>
                  </a:cubicBezTo>
                  <a:cubicBezTo>
                    <a:pt x="317500" y="453422"/>
                    <a:pt x="186722" y="584200"/>
                    <a:pt x="25400" y="584200"/>
                  </a:cubicBezTo>
                  <a:lnTo>
                    <a:pt x="0" y="581640"/>
                  </a:lnTo>
                  <a:lnTo>
                    <a:pt x="0" y="256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-6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69" name="자유형 51">
              <a:extLst>
                <a:ext uri="{FF2B5EF4-FFF2-40B4-BE49-F238E27FC236}">
                  <a16:creationId xmlns:a16="http://schemas.microsoft.com/office/drawing/2014/main" id="{DCDE9D82-4A18-4DC8-BDE2-B252BA2381CD}"/>
                </a:ext>
              </a:extLst>
            </p:cNvPr>
            <p:cNvSpPr/>
            <p:nvPr/>
          </p:nvSpPr>
          <p:spPr>
            <a:xfrm rot="16200000" flipV="1">
              <a:off x="4273434" y="1697475"/>
              <a:ext cx="110570" cy="156360"/>
            </a:xfrm>
            <a:custGeom>
              <a:avLst/>
              <a:gdLst>
                <a:gd name="connsiteX0" fmla="*/ 25400 w 317500"/>
                <a:gd name="connsiteY0" fmla="*/ 0 h 584200"/>
                <a:gd name="connsiteX1" fmla="*/ 317500 w 317500"/>
                <a:gd name="connsiteY1" fmla="*/ 292100 h 584200"/>
                <a:gd name="connsiteX2" fmla="*/ 25400 w 317500"/>
                <a:gd name="connsiteY2" fmla="*/ 584200 h 584200"/>
                <a:gd name="connsiteX3" fmla="*/ 0 w 317500"/>
                <a:gd name="connsiteY3" fmla="*/ 581640 h 584200"/>
                <a:gd name="connsiteX4" fmla="*/ 0 w 317500"/>
                <a:gd name="connsiteY4" fmla="*/ 2561 h 58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00" h="584200">
                  <a:moveTo>
                    <a:pt x="25400" y="0"/>
                  </a:moveTo>
                  <a:cubicBezTo>
                    <a:pt x="186722" y="0"/>
                    <a:pt x="317500" y="130778"/>
                    <a:pt x="317500" y="292100"/>
                  </a:cubicBezTo>
                  <a:cubicBezTo>
                    <a:pt x="317500" y="453422"/>
                    <a:pt x="186722" y="584200"/>
                    <a:pt x="25400" y="584200"/>
                  </a:cubicBezTo>
                  <a:lnTo>
                    <a:pt x="0" y="581640"/>
                  </a:lnTo>
                  <a:lnTo>
                    <a:pt x="0" y="256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-6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AFDDCEF-A5C2-4F26-BA5E-B2701EB9938D}"/>
                </a:ext>
              </a:extLst>
            </p:cNvPr>
            <p:cNvSpPr txBox="1"/>
            <p:nvPr/>
          </p:nvSpPr>
          <p:spPr>
            <a:xfrm>
              <a:off x="1701545" y="1747577"/>
              <a:ext cx="1857675" cy="36173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lvl="0" algn="ctr">
                <a:spcBef>
                  <a:spcPts val="300"/>
                </a:spcBef>
                <a:defRPr/>
              </a:pPr>
              <a:r>
                <a:rPr lang="ko-KR" altLang="en-US" sz="2200" b="1" spc="-6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anose="020B0604020202020204" pitchFamily="34" charset="0"/>
                </a:rPr>
                <a:t>대회 </a:t>
              </a:r>
              <a:r>
                <a:rPr lang="ko-KR" altLang="en-US" sz="2000" b="1" spc="-6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anose="020B0604020202020204" pitchFamily="34" charset="0"/>
                </a:rPr>
                <a:t>주요</a:t>
              </a:r>
              <a:r>
                <a:rPr lang="ko-KR" altLang="en-US" sz="2200" b="1" spc="-6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cs typeface="Arial" panose="020B0604020202020204" pitchFamily="34" charset="0"/>
                </a:rPr>
                <a:t> 정보</a:t>
              </a:r>
              <a:endParaRPr lang="en-US" altLang="ko-KR" sz="2200" b="1" spc="-6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prstClr val="white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D5B11BB6-39B7-48E1-A002-82BB35B00DCD}"/>
              </a:ext>
            </a:extLst>
          </p:cNvPr>
          <p:cNvGrpSpPr/>
          <p:nvPr/>
        </p:nvGrpSpPr>
        <p:grpSpPr>
          <a:xfrm>
            <a:off x="1001865" y="5591675"/>
            <a:ext cx="6099446" cy="341488"/>
            <a:chOff x="1968943" y="2871530"/>
            <a:chExt cx="3739616" cy="412174"/>
          </a:xfrm>
        </p:grpSpPr>
        <p:sp>
          <p:nvSpPr>
            <p:cNvPr id="74" name="양쪽 대괄호 73">
              <a:extLst>
                <a:ext uri="{FF2B5EF4-FFF2-40B4-BE49-F238E27FC236}">
                  <a16:creationId xmlns:a16="http://schemas.microsoft.com/office/drawing/2014/main" id="{B69254C3-0EFB-411E-8E38-82DE21A4C398}"/>
                </a:ext>
              </a:extLst>
            </p:cNvPr>
            <p:cNvSpPr/>
            <p:nvPr/>
          </p:nvSpPr>
          <p:spPr>
            <a:xfrm rot="5400000">
              <a:off x="4040274" y="1615419"/>
              <a:ext cx="412173" cy="2924397"/>
            </a:xfrm>
            <a:prstGeom prst="bracketPair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292A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270" rtlCol="0" anchor="ctr"/>
            <a:lstStyle/>
            <a:p>
              <a:pPr algn="ctr"/>
              <a:r>
                <a:rPr lang="en-US" altLang="ko-KR" sz="1600" b="1" spc="-150" dirty="0">
                  <a:ln w="317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http://ai-champion.or.kr</a:t>
              </a:r>
              <a:endParaRPr lang="en-US" altLang="ko-KR" sz="1600" b="1" spc="-150" dirty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  <p:sp>
          <p:nvSpPr>
            <p:cNvPr id="75" name="양쪽 대괄호 74">
              <a:extLst>
                <a:ext uri="{FF2B5EF4-FFF2-40B4-BE49-F238E27FC236}">
                  <a16:creationId xmlns:a16="http://schemas.microsoft.com/office/drawing/2014/main" id="{39B1336D-2B4B-49EF-B517-430D75647AB3}"/>
                </a:ext>
              </a:extLst>
            </p:cNvPr>
            <p:cNvSpPr/>
            <p:nvPr/>
          </p:nvSpPr>
          <p:spPr>
            <a:xfrm rot="5400000">
              <a:off x="2407136" y="2433337"/>
              <a:ext cx="412173" cy="1288560"/>
            </a:xfrm>
            <a:prstGeom prst="bracketPair">
              <a:avLst>
                <a:gd name="adj" fmla="val 0"/>
              </a:avLst>
            </a:prstGeom>
            <a:solidFill>
              <a:schemeClr val="accent1"/>
            </a:solidFill>
            <a:ln>
              <a:solidFill>
                <a:srgbClr val="292A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270" rtlCol="0" anchor="ctr"/>
            <a:lstStyle/>
            <a:p>
              <a:pPr algn="ctr" defTabSz="914400" fontAlgn="base"/>
              <a:r>
                <a:rPr lang="ko-KR" altLang="en-US" sz="1600" b="1" kern="0" spc="-70" dirty="0">
                  <a:ln>
                    <a:solidFill>
                      <a:srgbClr val="098AF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대회 홈페이지</a:t>
              </a:r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EA3428C8-0DD0-45F5-A594-8AAE4DA1F2E2}"/>
              </a:ext>
            </a:extLst>
          </p:cNvPr>
          <p:cNvGrpSpPr/>
          <p:nvPr/>
        </p:nvGrpSpPr>
        <p:grpSpPr>
          <a:xfrm>
            <a:off x="1001864" y="5998641"/>
            <a:ext cx="6114201" cy="280239"/>
            <a:chOff x="1968943" y="2871530"/>
            <a:chExt cx="3739616" cy="412174"/>
          </a:xfrm>
        </p:grpSpPr>
        <p:sp>
          <p:nvSpPr>
            <p:cNvPr id="79" name="양쪽 대괄호 78">
              <a:extLst>
                <a:ext uri="{FF2B5EF4-FFF2-40B4-BE49-F238E27FC236}">
                  <a16:creationId xmlns:a16="http://schemas.microsoft.com/office/drawing/2014/main" id="{E614B14A-3129-4C41-AD21-CAA7FB9A8A2C}"/>
                </a:ext>
              </a:extLst>
            </p:cNvPr>
            <p:cNvSpPr/>
            <p:nvPr/>
          </p:nvSpPr>
          <p:spPr>
            <a:xfrm rot="5400000">
              <a:off x="4040274" y="1615419"/>
              <a:ext cx="412173" cy="2924397"/>
            </a:xfrm>
            <a:prstGeom prst="bracketPair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292A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270" rtlCol="0" anchor="ctr"/>
            <a:lstStyle/>
            <a:p>
              <a:pPr algn="ctr"/>
              <a:r>
                <a:rPr lang="en-US" altLang="ko-KR" sz="1600" b="1" spc="-150" dirty="0">
                  <a:ln w="317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ai-champion@tta.or.kr</a:t>
              </a:r>
              <a:endParaRPr lang="ko-KR" altLang="en-US" sz="1600" b="1" spc="-150" dirty="0">
                <a:ln w="317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  <p:sp>
          <p:nvSpPr>
            <p:cNvPr id="80" name="양쪽 대괄호 79">
              <a:extLst>
                <a:ext uri="{FF2B5EF4-FFF2-40B4-BE49-F238E27FC236}">
                  <a16:creationId xmlns:a16="http://schemas.microsoft.com/office/drawing/2014/main" id="{E2951A7A-F039-4ABE-BDE6-3EA3EBA74B14}"/>
                </a:ext>
              </a:extLst>
            </p:cNvPr>
            <p:cNvSpPr/>
            <p:nvPr/>
          </p:nvSpPr>
          <p:spPr>
            <a:xfrm rot="5400000">
              <a:off x="2407136" y="2433337"/>
              <a:ext cx="412173" cy="1288560"/>
            </a:xfrm>
            <a:prstGeom prst="bracketPair">
              <a:avLst>
                <a:gd name="adj" fmla="val 0"/>
              </a:avLst>
            </a:prstGeom>
            <a:solidFill>
              <a:schemeClr val="accent1"/>
            </a:solidFill>
            <a:ln>
              <a:solidFill>
                <a:srgbClr val="292A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270" rtlCol="0" anchor="ctr"/>
            <a:lstStyle/>
            <a:p>
              <a:pPr algn="ctr" defTabSz="914400" fontAlgn="base"/>
              <a:r>
                <a:rPr lang="ko-KR" altLang="en-US" sz="1600" b="1" kern="0" spc="-70" dirty="0">
                  <a:ln>
                    <a:solidFill>
                      <a:srgbClr val="098AF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문 의 처</a:t>
              </a:r>
            </a:p>
          </p:txBody>
        </p:sp>
      </p:grp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id="{FB1EAA42-4BC4-42E3-A577-C9533FD23E52}"/>
              </a:ext>
            </a:extLst>
          </p:cNvPr>
          <p:cNvSpPr/>
          <p:nvPr/>
        </p:nvSpPr>
        <p:spPr>
          <a:xfrm>
            <a:off x="975415" y="5188397"/>
            <a:ext cx="958112" cy="323850"/>
          </a:xfrm>
          <a:prstGeom prst="roundRect">
            <a:avLst>
              <a:gd name="adj" fmla="val 50000"/>
            </a:avLst>
          </a:prstGeom>
          <a:solidFill>
            <a:srgbClr val="9AA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kern="1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Pretendard ExtraBold" panose="02000903000000020004" pitchFamily="50" charset="-127"/>
              </a:rPr>
              <a:t>진행절차</a:t>
            </a:r>
          </a:p>
        </p:txBody>
      </p:sp>
      <p:pic>
        <p:nvPicPr>
          <p:cNvPr id="89" name="그림 88">
            <a:extLst>
              <a:ext uri="{FF2B5EF4-FFF2-40B4-BE49-F238E27FC236}">
                <a16:creationId xmlns:a16="http://schemas.microsoft.com/office/drawing/2014/main" id="{C1EFE4E8-D141-4F65-9B13-623CFA42C5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62" y="5129210"/>
            <a:ext cx="477553" cy="448388"/>
          </a:xfrm>
          <a:prstGeom prst="rect">
            <a:avLst/>
          </a:prstGeom>
        </p:spPr>
      </p:pic>
      <p:sp>
        <p:nvSpPr>
          <p:cNvPr id="90" name="화살표: 오른쪽 89">
            <a:extLst>
              <a:ext uri="{FF2B5EF4-FFF2-40B4-BE49-F238E27FC236}">
                <a16:creationId xmlns:a16="http://schemas.microsoft.com/office/drawing/2014/main" id="{FB5F8A73-CBF1-4621-8602-BDB875ABCDE0}"/>
              </a:ext>
            </a:extLst>
          </p:cNvPr>
          <p:cNvSpPr/>
          <p:nvPr/>
        </p:nvSpPr>
        <p:spPr>
          <a:xfrm>
            <a:off x="4821733" y="5249233"/>
            <a:ext cx="535781" cy="18466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700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247</Words>
  <Application>Microsoft Office PowerPoint</Application>
  <PresentationFormat>와이드스크린</PresentationFormat>
  <Paragraphs>26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0" baseType="lpstr">
      <vt:lpstr>KoPub돋움체 Bold</vt:lpstr>
      <vt:lpstr>나눔스퀘어</vt:lpstr>
      <vt:lpstr>나눔스퀘어 ExtraBold</vt:lpstr>
      <vt:lpstr>나눔스퀘어_ac ExtraBold</vt:lpstr>
      <vt:lpstr>맑은 고딕</vt:lpstr>
      <vt:lpstr>에스코어 드림 5 Medium</vt:lpstr>
      <vt:lpstr>에스코어 드림 7 ExtraBold</vt:lpstr>
      <vt:lpstr>Arial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IITP</dc:creator>
  <cp:lastModifiedBy>IITP</cp:lastModifiedBy>
  <cp:revision>16</cp:revision>
  <dcterms:created xsi:type="dcterms:W3CDTF">2025-06-19T01:00:55Z</dcterms:created>
  <dcterms:modified xsi:type="dcterms:W3CDTF">2025-06-19T02:14:22Z</dcterms:modified>
</cp:coreProperties>
</file>